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7F6A-4E2F-44B8-BCD6-A99E61245CB1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6E809-F58C-4099-9268-BB5E492DF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813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7F6A-4E2F-44B8-BCD6-A99E61245CB1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6E809-F58C-4099-9268-BB5E492DF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273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7F6A-4E2F-44B8-BCD6-A99E61245CB1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6E809-F58C-4099-9268-BB5E492DF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96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7F6A-4E2F-44B8-BCD6-A99E61245CB1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6E809-F58C-4099-9268-BB5E492DF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978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7F6A-4E2F-44B8-BCD6-A99E61245CB1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6E809-F58C-4099-9268-BB5E492DF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117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7F6A-4E2F-44B8-BCD6-A99E61245CB1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6E809-F58C-4099-9268-BB5E492DF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039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7F6A-4E2F-44B8-BCD6-A99E61245CB1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6E809-F58C-4099-9268-BB5E492DF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731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7F6A-4E2F-44B8-BCD6-A99E61245CB1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6E809-F58C-4099-9268-BB5E492DF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165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7F6A-4E2F-44B8-BCD6-A99E61245CB1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6E809-F58C-4099-9268-BB5E492DF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411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7F6A-4E2F-44B8-BCD6-A99E61245CB1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6E809-F58C-4099-9268-BB5E492DF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205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7F6A-4E2F-44B8-BCD6-A99E61245CB1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6E809-F58C-4099-9268-BB5E492DF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402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E7F6A-4E2F-44B8-BCD6-A99E61245CB1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6E809-F58C-4099-9268-BB5E492DF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792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5716" y="103991"/>
            <a:ext cx="10171440" cy="110662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Задачи  </a:t>
            </a:r>
            <a:r>
              <a:rPr lang="ru-RU" b="1" dirty="0" smtClean="0">
                <a:solidFill>
                  <a:srgbClr val="C00000"/>
                </a:solidFill>
              </a:rPr>
              <a:t>электронных дневников и журналов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28789" y="1326524"/>
            <a:ext cx="11874321" cy="5531476"/>
          </a:xfrm>
        </p:spPr>
        <p:txBody>
          <a:bodyPr>
            <a:normAutofit fontScale="85000" lnSpcReduction="1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ru-RU" dirty="0"/>
              <a:t>хранение в электронном виде  данных об успеваемости и посещаемости учащихся;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/>
              <a:t>оперативный доступ к оценкам  за весь период ведения </a:t>
            </a:r>
            <a:r>
              <a:rPr lang="ru-RU" dirty="0" err="1"/>
              <a:t>ЭДиЖ</a:t>
            </a:r>
            <a:r>
              <a:rPr lang="ru-RU" dirty="0"/>
              <a:t> по всем </a:t>
            </a:r>
            <a:r>
              <a:rPr lang="ru-RU" dirty="0" smtClean="0"/>
              <a:t>предметам;</a:t>
            </a:r>
            <a:endParaRPr lang="ru-RU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/>
              <a:t>автоматизация создания промежуточных и итоговых отчетов учителей – предметников, классных руководителей, администрации МАОУ «Гимназия»;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/>
              <a:t>своевременное информирование родителей  по вопросам успеваемости и посещаемости детей, о формах контроля  по предметам каждого уровня образования, графиках промежуточной аттестации и  их отображение учащимся и родителям;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/>
              <a:t>обеспечение  оперативной связи  между учащимися, учителями и  родителями вне зависимости от их местоположения;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/>
              <a:t>вывод информации, хранящейся в базе данных, на бумажный </a:t>
            </a:r>
            <a:r>
              <a:rPr lang="ru-RU" dirty="0" smtClean="0"/>
              <a:t>носитель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 smtClean="0"/>
              <a:t>контроль </a:t>
            </a:r>
            <a:r>
              <a:rPr lang="ru-RU" dirty="0"/>
              <a:t>за выполнением образовательных программ, учебных планов текущего учебного года.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предоставление разноаспектной информации об учебном процессе, его участниках, а также средств мониторинга качества общего образования  для различных заинтересованных сторон</a:t>
            </a:r>
          </a:p>
        </p:txBody>
      </p:sp>
    </p:spTree>
    <p:extLst>
      <p:ext uri="{BB962C8B-B14F-4D97-AF65-F5344CB8AC3E}">
        <p14:creationId xmlns:p14="http://schemas.microsoft.com/office/powerpoint/2010/main" val="266117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53987" y="2299136"/>
            <a:ext cx="6495575" cy="3357619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5069870" y="3596915"/>
            <a:ext cx="2052213" cy="683357"/>
          </a:xfrm>
          <a:prstGeom prst="rect">
            <a:avLst/>
          </a:prstGeom>
        </p:spPr>
        <p:txBody>
          <a:bodyPr vert="horz" wrap="square" lIns="0" tIns="10950" rIns="0" bIns="0" rtlCol="0">
            <a:spAutoFit/>
          </a:bodyPr>
          <a:lstStyle/>
          <a:p>
            <a:pPr marL="11527" marR="4611" algn="ctr">
              <a:lnSpc>
                <a:spcPct val="107200"/>
              </a:lnSpc>
              <a:spcBef>
                <a:spcPts val="86"/>
              </a:spcBef>
            </a:pPr>
            <a:r>
              <a:rPr sz="1361" b="1" spc="91" dirty="0">
                <a:solidFill>
                  <a:srgbClr val="181818"/>
                </a:solidFill>
                <a:latin typeface="Arial"/>
                <a:cs typeface="Arial"/>
              </a:rPr>
              <a:t>УЧАСТНИКИ  </a:t>
            </a:r>
            <a:r>
              <a:rPr sz="1361" b="1" spc="32" dirty="0">
                <a:solidFill>
                  <a:srgbClr val="181818"/>
                </a:solidFill>
                <a:latin typeface="Arial"/>
                <a:cs typeface="Arial"/>
              </a:rPr>
              <a:t>ОБРАЗОВАТЕЛЬНОГО  </a:t>
            </a:r>
            <a:r>
              <a:rPr sz="1361" b="1" spc="9" dirty="0">
                <a:solidFill>
                  <a:srgbClr val="181818"/>
                </a:solidFill>
                <a:latin typeface="Arial"/>
                <a:cs typeface="Arial"/>
              </a:rPr>
              <a:t>ПРОЦЕССА</a:t>
            </a:r>
            <a:endParaRPr sz="1361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65592" y="2959177"/>
            <a:ext cx="1098433" cy="409499"/>
          </a:xfrm>
          <a:prstGeom prst="rect">
            <a:avLst/>
          </a:prstGeom>
        </p:spPr>
        <p:txBody>
          <a:bodyPr vert="horz" wrap="square" lIns="0" tIns="10950" rIns="0" bIns="0" rtlCol="0">
            <a:spAutoFit/>
          </a:bodyPr>
          <a:lstStyle/>
          <a:p>
            <a:pPr marL="11527" marR="4611" indent="160219">
              <a:lnSpc>
                <a:spcPct val="123900"/>
              </a:lnSpc>
              <a:spcBef>
                <a:spcPts val="86"/>
              </a:spcBef>
            </a:pPr>
            <a:r>
              <a:rPr sz="1044" spc="-9" dirty="0">
                <a:solidFill>
                  <a:srgbClr val="FFFFFF"/>
                </a:solidFill>
                <a:latin typeface="Arial Unicode MS"/>
                <a:cs typeface="Arial Unicode MS"/>
              </a:rPr>
              <a:t>КЛАССНЫЙ  </a:t>
            </a:r>
            <a:r>
              <a:rPr sz="1044" spc="-5" dirty="0">
                <a:solidFill>
                  <a:srgbClr val="FFFFFF"/>
                </a:solidFill>
                <a:latin typeface="Arial Unicode MS"/>
                <a:cs typeface="Arial Unicode MS"/>
              </a:rPr>
              <a:t>РУКОВОДИТЕЛЬ</a:t>
            </a:r>
            <a:endParaRPr sz="1044" dirty="0">
              <a:latin typeface="Arial Unicode MS"/>
              <a:cs typeface="Arial Unicode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47492" y="4889161"/>
            <a:ext cx="563048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9" dirty="0">
                <a:solidFill>
                  <a:srgbClr val="FFFFFF"/>
                </a:solidFill>
                <a:latin typeface="Arial Unicode MS"/>
                <a:cs typeface="Arial Unicode MS"/>
              </a:rPr>
              <a:t>УЧЕНИК</a:t>
            </a:r>
            <a:endParaRPr sz="1044">
              <a:latin typeface="Arial Unicode MS"/>
              <a:cs typeface="Arial Unicode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01908" y="3103062"/>
            <a:ext cx="636814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-9" dirty="0">
                <a:solidFill>
                  <a:srgbClr val="FFFFFF"/>
                </a:solidFill>
                <a:latin typeface="Arial Unicode MS"/>
                <a:cs typeface="Arial Unicode MS"/>
              </a:rPr>
              <a:t>УЧИТЕЛЬ</a:t>
            </a:r>
            <a:endParaRPr sz="1044" dirty="0">
              <a:latin typeface="Arial Unicode MS"/>
              <a:cs typeface="Arial Unicode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771264" y="4652901"/>
            <a:ext cx="738244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-14" dirty="0">
                <a:solidFill>
                  <a:srgbClr val="FFFFFF"/>
                </a:solidFill>
                <a:latin typeface="Arial Unicode MS"/>
                <a:cs typeface="Arial Unicode MS"/>
              </a:rPr>
              <a:t>РОДИТЕЛЬ</a:t>
            </a:r>
            <a:endParaRPr sz="1044">
              <a:latin typeface="Arial Unicode MS"/>
              <a:cs typeface="Arial Unicode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05736" y="2174407"/>
            <a:ext cx="1247695" cy="1833612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 marR="4611" indent="545204" algn="r">
              <a:lnSpc>
                <a:spcPct val="125299"/>
              </a:lnSpc>
              <a:spcBef>
                <a:spcPts val="91"/>
              </a:spcBef>
            </a:pPr>
            <a:r>
              <a:rPr sz="953" spc="-18" dirty="0">
                <a:solidFill>
                  <a:srgbClr val="181818"/>
                </a:solidFill>
                <a:latin typeface="Arial Unicode MS"/>
                <a:cs typeface="Arial Unicode MS"/>
              </a:rPr>
              <a:t>ПРОСМОТР  </a:t>
            </a:r>
            <a:r>
              <a:rPr sz="953" spc="-27" dirty="0">
                <a:solidFill>
                  <a:srgbClr val="181818"/>
                </a:solidFill>
                <a:latin typeface="Arial Unicode MS"/>
                <a:cs typeface="Arial Unicode MS"/>
              </a:rPr>
              <a:t>РАСПИСАНИЯ  </a:t>
            </a:r>
            <a:r>
              <a:rPr sz="953" spc="-32" dirty="0">
                <a:solidFill>
                  <a:srgbClr val="181818"/>
                </a:solidFill>
                <a:latin typeface="Arial Unicode MS"/>
                <a:cs typeface="Arial Unicode MS"/>
              </a:rPr>
              <a:t>КЛАССА </a:t>
            </a:r>
            <a:r>
              <a:rPr sz="953" spc="-5" dirty="0">
                <a:solidFill>
                  <a:srgbClr val="181818"/>
                </a:solidFill>
                <a:latin typeface="Arial Unicode MS"/>
                <a:cs typeface="Arial Unicode MS"/>
              </a:rPr>
              <a:t>НА</a:t>
            </a:r>
            <a:r>
              <a:rPr sz="953" spc="-54" dirty="0">
                <a:solidFill>
                  <a:srgbClr val="181818"/>
                </a:solidFill>
                <a:latin typeface="Arial Unicode MS"/>
                <a:cs typeface="Arial Unicode MS"/>
              </a:rPr>
              <a:t> </a:t>
            </a:r>
            <a:r>
              <a:rPr sz="953" spc="-23" dirty="0">
                <a:solidFill>
                  <a:srgbClr val="181818"/>
                </a:solidFill>
                <a:latin typeface="Arial Unicode MS"/>
                <a:cs typeface="Arial Unicode MS"/>
              </a:rPr>
              <a:t>НЕДЕЛЮ</a:t>
            </a:r>
            <a:endParaRPr sz="953">
              <a:latin typeface="Arial Unicode MS"/>
              <a:cs typeface="Arial Unicode MS"/>
            </a:endParaRPr>
          </a:p>
          <a:p>
            <a:pPr marR="4611" algn="r">
              <a:spcBef>
                <a:spcPts val="790"/>
              </a:spcBef>
            </a:pPr>
            <a:r>
              <a:rPr sz="953" spc="-5" dirty="0">
                <a:solidFill>
                  <a:srgbClr val="181818"/>
                </a:solidFill>
                <a:latin typeface="Arial Unicode MS"/>
                <a:cs typeface="Arial Unicode MS"/>
              </a:rPr>
              <a:t>ФОРМИРОВАНИЕ</a:t>
            </a:r>
            <a:endParaRPr sz="953">
              <a:latin typeface="Arial Unicode MS"/>
              <a:cs typeface="Arial Unicode MS"/>
            </a:endParaRPr>
          </a:p>
          <a:p>
            <a:pPr marR="4611" algn="r">
              <a:spcBef>
                <a:spcPts val="286"/>
              </a:spcBef>
            </a:pPr>
            <a:r>
              <a:rPr sz="953" spc="-32" dirty="0">
                <a:solidFill>
                  <a:srgbClr val="181818"/>
                </a:solidFill>
                <a:latin typeface="Arial Unicode MS"/>
                <a:cs typeface="Arial Unicode MS"/>
              </a:rPr>
              <a:t>ОТЧЕТОВ</a:t>
            </a:r>
            <a:endParaRPr sz="953">
              <a:latin typeface="Arial Unicode MS"/>
              <a:cs typeface="Arial Unicode MS"/>
            </a:endParaRPr>
          </a:p>
          <a:p>
            <a:pPr marR="13255" algn="r">
              <a:spcBef>
                <a:spcPts val="1071"/>
              </a:spcBef>
            </a:pPr>
            <a:r>
              <a:rPr sz="953" spc="-36" dirty="0">
                <a:solidFill>
                  <a:srgbClr val="181818"/>
                </a:solidFill>
                <a:latin typeface="Arial Unicode MS"/>
                <a:cs typeface="Arial Unicode MS"/>
              </a:rPr>
              <a:t>ОПРЕДЕЛЕНИЕ</a:t>
            </a:r>
            <a:endParaRPr sz="953">
              <a:latin typeface="Arial Unicode MS"/>
              <a:cs typeface="Arial Unicode MS"/>
            </a:endParaRPr>
          </a:p>
          <a:p>
            <a:pPr marL="42072" marR="13255" indent="579784" algn="r">
              <a:lnSpc>
                <a:spcPct val="125299"/>
              </a:lnSpc>
            </a:pPr>
            <a:r>
              <a:rPr sz="953" spc="-32" dirty="0">
                <a:solidFill>
                  <a:srgbClr val="181818"/>
                </a:solidFill>
                <a:latin typeface="Arial Unicode MS"/>
                <a:cs typeface="Arial Unicode MS"/>
              </a:rPr>
              <a:t>КАЧЕСТВА  </a:t>
            </a:r>
            <a:r>
              <a:rPr sz="953" spc="-18" dirty="0">
                <a:solidFill>
                  <a:srgbClr val="181818"/>
                </a:solidFill>
                <a:latin typeface="Arial Unicode MS"/>
                <a:cs typeface="Arial Unicode MS"/>
              </a:rPr>
              <a:t>ОБУЧЕННОСТИ  </a:t>
            </a:r>
            <a:r>
              <a:rPr sz="953" spc="-32" dirty="0">
                <a:solidFill>
                  <a:srgbClr val="181818"/>
                </a:solidFill>
                <a:latin typeface="Arial Unicode MS"/>
                <a:cs typeface="Arial Unicode MS"/>
              </a:rPr>
              <a:t>КЛАССА </a:t>
            </a:r>
            <a:r>
              <a:rPr sz="953" spc="-23" dirty="0">
                <a:solidFill>
                  <a:srgbClr val="181818"/>
                </a:solidFill>
                <a:latin typeface="Arial Unicode MS"/>
                <a:cs typeface="Arial Unicode MS"/>
              </a:rPr>
              <a:t>ЗА</a:t>
            </a:r>
            <a:r>
              <a:rPr sz="953" spc="-41" dirty="0">
                <a:solidFill>
                  <a:srgbClr val="181818"/>
                </a:solidFill>
                <a:latin typeface="Arial Unicode MS"/>
                <a:cs typeface="Arial Unicode MS"/>
              </a:rPr>
              <a:t> </a:t>
            </a:r>
            <a:r>
              <a:rPr sz="953" spc="-18" dirty="0">
                <a:solidFill>
                  <a:srgbClr val="181818"/>
                </a:solidFill>
                <a:latin typeface="Arial Unicode MS"/>
                <a:cs typeface="Arial Unicode MS"/>
              </a:rPr>
              <a:t>ПЕРИОД</a:t>
            </a:r>
            <a:endParaRPr sz="953">
              <a:latin typeface="Arial Unicode MS"/>
              <a:cs typeface="Arial Unicode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35826" y="4179679"/>
            <a:ext cx="1262103" cy="653161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425905" marR="4611" indent="144658">
              <a:lnSpc>
                <a:spcPct val="125299"/>
              </a:lnSpc>
              <a:spcBef>
                <a:spcPts val="91"/>
              </a:spcBef>
            </a:pPr>
            <a:r>
              <a:rPr sz="953" spc="-18" dirty="0">
                <a:solidFill>
                  <a:srgbClr val="181818"/>
                </a:solidFill>
                <a:latin typeface="Arial Unicode MS"/>
                <a:cs typeface="Arial Unicode MS"/>
              </a:rPr>
              <a:t>ПРОСМОТР  </a:t>
            </a:r>
            <a:r>
              <a:rPr sz="953" spc="-27" dirty="0">
                <a:solidFill>
                  <a:srgbClr val="181818"/>
                </a:solidFill>
                <a:latin typeface="Arial Unicode MS"/>
                <a:cs typeface="Arial Unicode MS"/>
              </a:rPr>
              <a:t>РАСПИСАНИЯ</a:t>
            </a:r>
            <a:endParaRPr sz="953">
              <a:latin typeface="Arial Unicode MS"/>
              <a:cs typeface="Arial Unicode MS"/>
            </a:endParaRPr>
          </a:p>
          <a:p>
            <a:pPr marL="11527">
              <a:spcBef>
                <a:spcPts val="967"/>
              </a:spcBef>
            </a:pPr>
            <a:r>
              <a:rPr sz="953" spc="-23" dirty="0">
                <a:solidFill>
                  <a:srgbClr val="181818"/>
                </a:solidFill>
                <a:latin typeface="Arial Unicode MS"/>
                <a:cs typeface="Arial Unicode MS"/>
              </a:rPr>
              <a:t>ПРОСМОТР</a:t>
            </a:r>
            <a:r>
              <a:rPr sz="953" spc="-64" dirty="0">
                <a:solidFill>
                  <a:srgbClr val="181818"/>
                </a:solidFill>
                <a:latin typeface="Arial Unicode MS"/>
                <a:cs typeface="Arial Unicode MS"/>
              </a:rPr>
              <a:t> </a:t>
            </a:r>
            <a:r>
              <a:rPr sz="953" spc="-9" dirty="0">
                <a:solidFill>
                  <a:srgbClr val="181818"/>
                </a:solidFill>
                <a:latin typeface="Arial Unicode MS"/>
                <a:cs typeface="Arial Unicode MS"/>
              </a:rPr>
              <a:t>ОЦЕНОК</a:t>
            </a:r>
            <a:endParaRPr sz="953">
              <a:latin typeface="Arial Unicode MS"/>
              <a:cs typeface="Arial Unicode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03707" y="4934794"/>
            <a:ext cx="1406754" cy="968504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413802" marR="4611" indent="-275484" algn="r">
              <a:lnSpc>
                <a:spcPct val="125299"/>
              </a:lnSpc>
              <a:spcBef>
                <a:spcPts val="91"/>
              </a:spcBef>
            </a:pPr>
            <a:r>
              <a:rPr sz="953" spc="-23" dirty="0">
                <a:solidFill>
                  <a:srgbClr val="181818"/>
                </a:solidFill>
                <a:latin typeface="Arial Unicode MS"/>
                <a:cs typeface="Arial Unicode MS"/>
              </a:rPr>
              <a:t>ОСВЕДОМЛЕННОСТЬ  </a:t>
            </a:r>
            <a:r>
              <a:rPr sz="953" spc="5" dirty="0">
                <a:solidFill>
                  <a:srgbClr val="181818"/>
                </a:solidFill>
                <a:latin typeface="Arial Unicode MS"/>
                <a:cs typeface="Arial Unicode MS"/>
              </a:rPr>
              <a:t>О</a:t>
            </a:r>
            <a:r>
              <a:rPr sz="953" spc="-77" dirty="0">
                <a:solidFill>
                  <a:srgbClr val="181818"/>
                </a:solidFill>
                <a:latin typeface="Arial Unicode MS"/>
                <a:cs typeface="Arial Unicode MS"/>
              </a:rPr>
              <a:t> </a:t>
            </a:r>
            <a:r>
              <a:rPr sz="953" spc="-23" dirty="0">
                <a:solidFill>
                  <a:srgbClr val="181818"/>
                </a:solidFill>
                <a:latin typeface="Arial Unicode MS"/>
                <a:cs typeface="Arial Unicode MS"/>
              </a:rPr>
              <a:t>СОДЕРЖАНИИ</a:t>
            </a:r>
            <a:endParaRPr sz="953">
              <a:latin typeface="Arial Unicode MS"/>
              <a:cs typeface="Arial Unicode MS"/>
            </a:endParaRPr>
          </a:p>
          <a:p>
            <a:pPr marR="4611" algn="r">
              <a:spcBef>
                <a:spcPts val="286"/>
              </a:spcBef>
            </a:pPr>
            <a:r>
              <a:rPr sz="953" spc="-14" dirty="0">
                <a:solidFill>
                  <a:srgbClr val="181818"/>
                </a:solidFill>
                <a:latin typeface="Arial Unicode MS"/>
                <a:cs typeface="Arial Unicode MS"/>
              </a:rPr>
              <a:t>УРОКА</a:t>
            </a:r>
            <a:endParaRPr sz="953">
              <a:latin typeface="Arial Unicode MS"/>
              <a:cs typeface="Arial Unicode MS"/>
            </a:endParaRPr>
          </a:p>
          <a:p>
            <a:pPr marL="16713" marR="4611" indent="-5763" algn="r">
              <a:lnSpc>
                <a:spcPct val="125299"/>
              </a:lnSpc>
              <a:spcBef>
                <a:spcPts val="259"/>
              </a:spcBef>
            </a:pPr>
            <a:r>
              <a:rPr sz="953" spc="-23" dirty="0">
                <a:solidFill>
                  <a:srgbClr val="181818"/>
                </a:solidFill>
                <a:latin typeface="Arial Unicode MS"/>
                <a:cs typeface="Arial Unicode MS"/>
              </a:rPr>
              <a:t>ОСВЕДОМЛЕННОСТЬ</a:t>
            </a:r>
            <a:r>
              <a:rPr sz="953" spc="-68" dirty="0">
                <a:solidFill>
                  <a:srgbClr val="181818"/>
                </a:solidFill>
                <a:latin typeface="Arial Unicode MS"/>
                <a:cs typeface="Arial Unicode MS"/>
              </a:rPr>
              <a:t> </a:t>
            </a:r>
            <a:r>
              <a:rPr sz="953" spc="5" dirty="0">
                <a:solidFill>
                  <a:srgbClr val="181818"/>
                </a:solidFill>
                <a:latin typeface="Arial Unicode MS"/>
                <a:cs typeface="Arial Unicode MS"/>
              </a:rPr>
              <a:t>О  </a:t>
            </a:r>
            <a:r>
              <a:rPr sz="953" spc="18" dirty="0">
                <a:solidFill>
                  <a:srgbClr val="181818"/>
                </a:solidFill>
                <a:latin typeface="Arial Unicode MS"/>
                <a:cs typeface="Arial Unicode MS"/>
              </a:rPr>
              <a:t>ДОМАШНЕМ</a:t>
            </a:r>
            <a:r>
              <a:rPr sz="953" spc="-50" dirty="0">
                <a:solidFill>
                  <a:srgbClr val="181818"/>
                </a:solidFill>
                <a:latin typeface="Arial Unicode MS"/>
                <a:cs typeface="Arial Unicode MS"/>
              </a:rPr>
              <a:t> </a:t>
            </a:r>
            <a:r>
              <a:rPr sz="953" spc="5" dirty="0">
                <a:solidFill>
                  <a:srgbClr val="181818"/>
                </a:solidFill>
                <a:latin typeface="Arial Unicode MS"/>
                <a:cs typeface="Arial Unicode MS"/>
              </a:rPr>
              <a:t>ЗАДАНИИ</a:t>
            </a:r>
            <a:endParaRPr sz="953">
              <a:latin typeface="Arial Unicode MS"/>
              <a:cs typeface="Arial Unicode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411428" y="1980824"/>
            <a:ext cx="1561372" cy="834684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 marR="4611">
              <a:lnSpc>
                <a:spcPct val="125299"/>
              </a:lnSpc>
              <a:spcBef>
                <a:spcPts val="91"/>
              </a:spcBef>
            </a:pPr>
            <a:r>
              <a:rPr sz="953" spc="-36" dirty="0">
                <a:solidFill>
                  <a:srgbClr val="181818"/>
                </a:solidFill>
                <a:latin typeface="Arial Unicode MS"/>
                <a:cs typeface="Arial Unicode MS"/>
              </a:rPr>
              <a:t>РАБОТА </a:t>
            </a:r>
            <a:r>
              <a:rPr sz="953" spc="-86" dirty="0">
                <a:solidFill>
                  <a:srgbClr val="181818"/>
                </a:solidFill>
                <a:latin typeface="Arial Unicode MS"/>
                <a:cs typeface="Arial Unicode MS"/>
              </a:rPr>
              <a:t>С  </a:t>
            </a:r>
            <a:r>
              <a:rPr sz="953" spc="-5" dirty="0">
                <a:solidFill>
                  <a:srgbClr val="181818"/>
                </a:solidFill>
                <a:latin typeface="Arial Unicode MS"/>
                <a:cs typeface="Arial Unicode MS"/>
              </a:rPr>
              <a:t>ПЛАНИРОВАНИЕМ  </a:t>
            </a:r>
            <a:r>
              <a:rPr sz="953" spc="-36" dirty="0">
                <a:solidFill>
                  <a:srgbClr val="181818"/>
                </a:solidFill>
                <a:latin typeface="Arial Unicode MS"/>
                <a:cs typeface="Arial Unicode MS"/>
              </a:rPr>
              <a:t>СОДЕРЖАНИЯ</a:t>
            </a:r>
            <a:r>
              <a:rPr sz="953" spc="-59" dirty="0">
                <a:solidFill>
                  <a:srgbClr val="181818"/>
                </a:solidFill>
                <a:latin typeface="Arial Unicode MS"/>
                <a:cs typeface="Arial Unicode MS"/>
              </a:rPr>
              <a:t> </a:t>
            </a:r>
            <a:r>
              <a:rPr sz="908" spc="-5" dirty="0">
                <a:solidFill>
                  <a:srgbClr val="181818"/>
                </a:solidFill>
                <a:latin typeface="Calibri"/>
                <a:cs typeface="Calibri"/>
              </a:rPr>
              <a:t>(</a:t>
            </a:r>
            <a:r>
              <a:rPr sz="953" spc="-5" dirty="0">
                <a:solidFill>
                  <a:srgbClr val="181818"/>
                </a:solidFill>
                <a:latin typeface="Arial Unicode MS"/>
                <a:cs typeface="Arial Unicode MS"/>
              </a:rPr>
              <a:t>РП</a:t>
            </a:r>
            <a:r>
              <a:rPr sz="908" spc="-5" dirty="0">
                <a:solidFill>
                  <a:srgbClr val="181818"/>
                </a:solidFill>
                <a:latin typeface="Calibri"/>
                <a:cs typeface="Calibri"/>
              </a:rPr>
              <a:t>)</a:t>
            </a:r>
            <a:endParaRPr sz="908" dirty="0">
              <a:latin typeface="Calibri"/>
              <a:cs typeface="Calibri"/>
            </a:endParaRPr>
          </a:p>
          <a:p>
            <a:pPr marL="36885" marR="57633">
              <a:lnSpc>
                <a:spcPct val="125299"/>
              </a:lnSpc>
              <a:spcBef>
                <a:spcPts val="658"/>
              </a:spcBef>
            </a:pPr>
            <a:r>
              <a:rPr sz="953" spc="-41" dirty="0">
                <a:solidFill>
                  <a:srgbClr val="181818"/>
                </a:solidFill>
                <a:latin typeface="Arial Unicode MS"/>
                <a:cs typeface="Arial Unicode MS"/>
              </a:rPr>
              <a:t>УЧЕТ  </a:t>
            </a:r>
            <a:r>
              <a:rPr sz="953" spc="-18" dirty="0">
                <a:solidFill>
                  <a:srgbClr val="181818"/>
                </a:solidFill>
                <a:latin typeface="Arial Unicode MS"/>
                <a:cs typeface="Arial Unicode MS"/>
              </a:rPr>
              <a:t>ПОСЕЩАЕМОСТИ</a:t>
            </a:r>
            <a:endParaRPr sz="953" dirty="0">
              <a:latin typeface="Arial Unicode MS"/>
              <a:cs typeface="Arial Unicode MS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3065172" y="370481"/>
            <a:ext cx="6915955" cy="2059281"/>
          </a:xfrm>
          <a:prstGeom prst="rect">
            <a:avLst/>
          </a:prstGeom>
        </p:spPr>
        <p:txBody>
          <a:bodyPr vert="horz" wrap="square" lIns="0" tIns="7492" rIns="0" bIns="0" rtlCol="0" anchor="ctr">
            <a:spAutoFit/>
          </a:bodyPr>
          <a:lstStyle/>
          <a:p>
            <a:pPr marL="84144" marR="4611" indent="-73193">
              <a:lnSpc>
                <a:spcPct val="101400"/>
              </a:lnSpc>
              <a:spcBef>
                <a:spcPts val="59"/>
              </a:spcBef>
            </a:pPr>
            <a:r>
              <a:rPr b="1" spc="23" dirty="0">
                <a:solidFill>
                  <a:srgbClr val="C00000"/>
                </a:solidFill>
              </a:rPr>
              <a:t>В</a:t>
            </a:r>
            <a:r>
              <a:rPr b="1" spc="172" dirty="0">
                <a:solidFill>
                  <a:srgbClr val="C00000"/>
                </a:solidFill>
              </a:rPr>
              <a:t>О</a:t>
            </a:r>
            <a:r>
              <a:rPr b="1" spc="182" dirty="0">
                <a:solidFill>
                  <a:srgbClr val="C00000"/>
                </a:solidFill>
              </a:rPr>
              <a:t>З</a:t>
            </a:r>
            <a:r>
              <a:rPr b="1" spc="381" dirty="0">
                <a:solidFill>
                  <a:srgbClr val="C00000"/>
                </a:solidFill>
              </a:rPr>
              <a:t>М</a:t>
            </a:r>
            <a:r>
              <a:rPr b="1" spc="172" dirty="0">
                <a:solidFill>
                  <a:srgbClr val="C00000"/>
                </a:solidFill>
              </a:rPr>
              <a:t>О</a:t>
            </a:r>
            <a:r>
              <a:rPr b="1" spc="222" dirty="0">
                <a:solidFill>
                  <a:srgbClr val="C00000"/>
                </a:solidFill>
              </a:rPr>
              <a:t>Ж</a:t>
            </a:r>
            <a:r>
              <a:rPr b="1" spc="227" dirty="0">
                <a:solidFill>
                  <a:srgbClr val="C00000"/>
                </a:solidFill>
              </a:rPr>
              <a:t>Н</a:t>
            </a:r>
            <a:r>
              <a:rPr b="1" spc="172" dirty="0">
                <a:solidFill>
                  <a:srgbClr val="C00000"/>
                </a:solidFill>
              </a:rPr>
              <a:t>О</a:t>
            </a:r>
            <a:r>
              <a:rPr b="1" spc="-54" dirty="0">
                <a:solidFill>
                  <a:srgbClr val="C00000"/>
                </a:solidFill>
              </a:rPr>
              <a:t>С</a:t>
            </a:r>
            <a:r>
              <a:rPr b="1" spc="64" dirty="0">
                <a:solidFill>
                  <a:srgbClr val="C00000"/>
                </a:solidFill>
              </a:rPr>
              <a:t>Т</a:t>
            </a:r>
            <a:r>
              <a:rPr b="1" spc="236" dirty="0">
                <a:solidFill>
                  <a:srgbClr val="C00000"/>
                </a:solidFill>
              </a:rPr>
              <a:t>И</a:t>
            </a:r>
            <a:r>
              <a:rPr b="1" spc="204" dirty="0">
                <a:solidFill>
                  <a:srgbClr val="C00000"/>
                </a:solidFill>
              </a:rPr>
              <a:t> </a:t>
            </a:r>
            <a:r>
              <a:rPr b="1" spc="27" dirty="0">
                <a:solidFill>
                  <a:srgbClr val="C00000"/>
                </a:solidFill>
              </a:rPr>
              <a:t>Э</a:t>
            </a:r>
            <a:r>
              <a:rPr b="1" spc="191" dirty="0">
                <a:solidFill>
                  <a:srgbClr val="C00000"/>
                </a:solidFill>
              </a:rPr>
              <a:t>П</a:t>
            </a:r>
            <a:r>
              <a:rPr b="1" spc="172" dirty="0">
                <a:solidFill>
                  <a:srgbClr val="C00000"/>
                </a:solidFill>
              </a:rPr>
              <a:t>О</a:t>
            </a:r>
            <a:r>
              <a:rPr b="1" spc="-54" dirty="0">
                <a:solidFill>
                  <a:srgbClr val="C00000"/>
                </a:solidFill>
              </a:rPr>
              <a:t>С</a:t>
            </a:r>
            <a:r>
              <a:rPr sz="363" b="1" spc="508" dirty="0">
                <a:solidFill>
                  <a:srgbClr val="C00000"/>
                </a:solidFill>
                <a:latin typeface="Old English Text MT"/>
                <a:cs typeface="Old English Text MT"/>
              </a:rPr>
              <a:t>.</a:t>
            </a:r>
            <a:r>
              <a:rPr sz="363" b="1" spc="41" dirty="0">
                <a:solidFill>
                  <a:srgbClr val="C00000"/>
                </a:solidFill>
                <a:latin typeface="Old English Text MT"/>
                <a:cs typeface="Old English Text MT"/>
              </a:rPr>
              <a:t> </a:t>
            </a:r>
            <a:r>
              <a:rPr b="1" spc="300" dirty="0">
                <a:solidFill>
                  <a:srgbClr val="C00000"/>
                </a:solidFill>
              </a:rPr>
              <a:t>Ш</a:t>
            </a:r>
            <a:r>
              <a:rPr b="1" spc="268" dirty="0">
                <a:solidFill>
                  <a:srgbClr val="C00000"/>
                </a:solidFill>
              </a:rPr>
              <a:t>К</a:t>
            </a:r>
            <a:r>
              <a:rPr b="1" spc="172" dirty="0">
                <a:solidFill>
                  <a:srgbClr val="C00000"/>
                </a:solidFill>
              </a:rPr>
              <a:t>О</a:t>
            </a:r>
            <a:r>
              <a:rPr b="1" spc="231" dirty="0">
                <a:solidFill>
                  <a:srgbClr val="C00000"/>
                </a:solidFill>
              </a:rPr>
              <a:t>Л</a:t>
            </a:r>
            <a:r>
              <a:rPr b="1" spc="-41" dirty="0">
                <a:solidFill>
                  <a:srgbClr val="C00000"/>
                </a:solidFill>
              </a:rPr>
              <a:t>А  </a:t>
            </a:r>
            <a:r>
              <a:rPr b="1" spc="118" dirty="0">
                <a:solidFill>
                  <a:srgbClr val="C00000"/>
                </a:solidFill>
              </a:rPr>
              <a:t>ДЛЯ </a:t>
            </a:r>
            <a:r>
              <a:rPr b="1" spc="141" dirty="0">
                <a:solidFill>
                  <a:srgbClr val="C00000"/>
                </a:solidFill>
              </a:rPr>
              <a:t>УЧАСТНИКОВ</a:t>
            </a:r>
            <a:r>
              <a:rPr b="1" spc="263" dirty="0">
                <a:solidFill>
                  <a:srgbClr val="C00000"/>
                </a:solidFill>
              </a:rPr>
              <a:t> </a:t>
            </a:r>
            <a:r>
              <a:rPr b="1" spc="45" dirty="0">
                <a:solidFill>
                  <a:srgbClr val="C00000"/>
                </a:solidFill>
              </a:rPr>
              <a:t>ПРОЦЕССА</a:t>
            </a:r>
            <a:endParaRPr sz="363" b="1" dirty="0">
              <a:solidFill>
                <a:srgbClr val="C00000"/>
              </a:solidFill>
              <a:latin typeface="Old English Text MT"/>
              <a:cs typeface="Old English Text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411428" y="4179676"/>
            <a:ext cx="2063648" cy="1267239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36885" marR="450687">
              <a:lnSpc>
                <a:spcPct val="125299"/>
              </a:lnSpc>
              <a:spcBef>
                <a:spcPts val="91"/>
              </a:spcBef>
            </a:pPr>
            <a:r>
              <a:rPr sz="953" spc="-23" dirty="0">
                <a:solidFill>
                  <a:srgbClr val="181818"/>
                </a:solidFill>
                <a:latin typeface="Arial Unicode MS"/>
                <a:cs typeface="Arial Unicode MS"/>
              </a:rPr>
              <a:t>ПРОСМОТР  </a:t>
            </a:r>
            <a:r>
              <a:rPr sz="953" spc="-27" dirty="0">
                <a:solidFill>
                  <a:srgbClr val="181818"/>
                </a:solidFill>
                <a:latin typeface="Arial Unicode MS"/>
                <a:cs typeface="Arial Unicode MS"/>
              </a:rPr>
              <a:t>РАСПИСАНИЯ</a:t>
            </a:r>
            <a:endParaRPr sz="953" dirty="0">
              <a:latin typeface="Arial Unicode MS"/>
              <a:cs typeface="Arial Unicode MS"/>
            </a:endParaRPr>
          </a:p>
          <a:p>
            <a:pPr marL="51293" indent="-14408">
              <a:spcBef>
                <a:spcPts val="967"/>
              </a:spcBef>
            </a:pPr>
            <a:r>
              <a:rPr sz="953" spc="-23" dirty="0">
                <a:solidFill>
                  <a:srgbClr val="181818"/>
                </a:solidFill>
                <a:latin typeface="Arial Unicode MS"/>
                <a:cs typeface="Arial Unicode MS"/>
              </a:rPr>
              <a:t>ПРОСМОТР</a:t>
            </a:r>
            <a:r>
              <a:rPr sz="953" spc="-32" dirty="0">
                <a:solidFill>
                  <a:srgbClr val="181818"/>
                </a:solidFill>
                <a:latin typeface="Arial Unicode MS"/>
                <a:cs typeface="Arial Unicode MS"/>
              </a:rPr>
              <a:t> </a:t>
            </a:r>
            <a:r>
              <a:rPr sz="953" spc="-9" dirty="0">
                <a:solidFill>
                  <a:srgbClr val="181818"/>
                </a:solidFill>
                <a:latin typeface="Arial Unicode MS"/>
                <a:cs typeface="Arial Unicode MS"/>
              </a:rPr>
              <a:t>ОЦЕНОК</a:t>
            </a:r>
            <a:endParaRPr sz="953" dirty="0">
              <a:latin typeface="Arial Unicode MS"/>
              <a:cs typeface="Arial Unicode MS"/>
            </a:endParaRPr>
          </a:p>
          <a:p>
            <a:pPr marL="11527" marR="4611" indent="39766">
              <a:lnSpc>
                <a:spcPct val="125299"/>
              </a:lnSpc>
              <a:spcBef>
                <a:spcPts val="349"/>
              </a:spcBef>
            </a:pPr>
            <a:r>
              <a:rPr sz="953" spc="-23" dirty="0">
                <a:solidFill>
                  <a:srgbClr val="181818"/>
                </a:solidFill>
                <a:latin typeface="Arial Unicode MS"/>
                <a:cs typeface="Arial Unicode MS"/>
              </a:rPr>
              <a:t>ОСВЕДОМЛЕННОСТЬ  </a:t>
            </a:r>
            <a:r>
              <a:rPr sz="953" spc="5" dirty="0">
                <a:solidFill>
                  <a:srgbClr val="181818"/>
                </a:solidFill>
                <a:latin typeface="Arial Unicode MS"/>
                <a:cs typeface="Arial Unicode MS"/>
              </a:rPr>
              <a:t>О </a:t>
            </a:r>
            <a:r>
              <a:rPr sz="953" spc="-23" dirty="0">
                <a:solidFill>
                  <a:srgbClr val="181818"/>
                </a:solidFill>
                <a:latin typeface="Arial Unicode MS"/>
                <a:cs typeface="Arial Unicode MS"/>
              </a:rPr>
              <a:t>СОДЕРЖАНИИ  </a:t>
            </a:r>
            <a:r>
              <a:rPr sz="953" spc="-14" dirty="0">
                <a:solidFill>
                  <a:srgbClr val="181818"/>
                </a:solidFill>
                <a:latin typeface="Arial Unicode MS"/>
                <a:cs typeface="Arial Unicode MS"/>
              </a:rPr>
              <a:t>УРОКА</a:t>
            </a:r>
            <a:endParaRPr sz="953" dirty="0">
              <a:latin typeface="Arial Unicode MS"/>
              <a:cs typeface="Arial Unicode MS"/>
            </a:endParaRPr>
          </a:p>
          <a:p>
            <a:pPr marL="11527" marR="44377">
              <a:lnSpc>
                <a:spcPct val="125299"/>
              </a:lnSpc>
              <a:spcBef>
                <a:spcPts val="163"/>
              </a:spcBef>
            </a:pPr>
            <a:r>
              <a:rPr sz="953" spc="-23" dirty="0">
                <a:solidFill>
                  <a:srgbClr val="181818"/>
                </a:solidFill>
                <a:latin typeface="Arial Unicode MS"/>
                <a:cs typeface="Arial Unicode MS"/>
              </a:rPr>
              <a:t>ОСВЕДОМЛЕННОСТЬ  </a:t>
            </a:r>
            <a:r>
              <a:rPr sz="953" spc="5" dirty="0">
                <a:solidFill>
                  <a:srgbClr val="181818"/>
                </a:solidFill>
                <a:latin typeface="Arial Unicode MS"/>
                <a:cs typeface="Arial Unicode MS"/>
              </a:rPr>
              <a:t>О </a:t>
            </a:r>
            <a:r>
              <a:rPr sz="953" spc="18" dirty="0">
                <a:solidFill>
                  <a:srgbClr val="181818"/>
                </a:solidFill>
                <a:latin typeface="Arial Unicode MS"/>
                <a:cs typeface="Arial Unicode MS"/>
              </a:rPr>
              <a:t>ДОМАШНЕМ  </a:t>
            </a:r>
            <a:r>
              <a:rPr sz="953" spc="5" dirty="0">
                <a:solidFill>
                  <a:srgbClr val="181818"/>
                </a:solidFill>
                <a:latin typeface="Arial Unicode MS"/>
                <a:cs typeface="Arial Unicode MS"/>
              </a:rPr>
              <a:t>ЗАДАНИИ</a:t>
            </a:r>
            <a:endParaRPr sz="953" dirty="0">
              <a:latin typeface="Arial Unicode MS"/>
              <a:cs typeface="Arial Unicode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451580" y="3147851"/>
            <a:ext cx="1340916" cy="378277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 marR="4611">
              <a:lnSpc>
                <a:spcPct val="125299"/>
              </a:lnSpc>
              <a:spcBef>
                <a:spcPts val="91"/>
              </a:spcBef>
            </a:pPr>
            <a:r>
              <a:rPr sz="953" spc="-18" dirty="0">
                <a:solidFill>
                  <a:srgbClr val="181818"/>
                </a:solidFill>
                <a:latin typeface="Arial Unicode MS"/>
                <a:cs typeface="Arial Unicode MS"/>
              </a:rPr>
              <a:t>ЭЛЕКТРОННЫЙ  </a:t>
            </a:r>
            <a:r>
              <a:rPr sz="953" spc="-41" dirty="0">
                <a:solidFill>
                  <a:srgbClr val="181818"/>
                </a:solidFill>
                <a:latin typeface="Arial Unicode MS"/>
                <a:cs typeface="Arial Unicode MS"/>
              </a:rPr>
              <a:t>УЧЕТ</a:t>
            </a:r>
            <a:r>
              <a:rPr sz="953" spc="-32" dirty="0">
                <a:solidFill>
                  <a:srgbClr val="181818"/>
                </a:solidFill>
                <a:latin typeface="Arial Unicode MS"/>
                <a:cs typeface="Arial Unicode MS"/>
              </a:rPr>
              <a:t> </a:t>
            </a:r>
            <a:r>
              <a:rPr sz="953" spc="14" dirty="0">
                <a:solidFill>
                  <a:srgbClr val="181818"/>
                </a:solidFill>
                <a:latin typeface="Arial Unicode MS"/>
                <a:cs typeface="Arial Unicode MS"/>
              </a:rPr>
              <a:t>ЗНАНИЙ</a:t>
            </a:r>
            <a:endParaRPr sz="953" dirty="0">
              <a:latin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30575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Зачем «</a:t>
            </a:r>
            <a:r>
              <a:rPr lang="ru-RU" b="1" dirty="0" err="1" smtClean="0">
                <a:solidFill>
                  <a:srgbClr val="C00000"/>
                </a:solidFill>
              </a:rPr>
              <a:t>ЭПОС.Школа</a:t>
            </a:r>
            <a:r>
              <a:rPr lang="ru-RU" b="1" dirty="0" smtClean="0">
                <a:solidFill>
                  <a:srgbClr val="C00000"/>
                </a:solidFill>
              </a:rPr>
              <a:t>» родителям?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1820" y="1171978"/>
            <a:ext cx="11121980" cy="5576552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3100" b="1" dirty="0" smtClean="0">
                <a:solidFill>
                  <a:srgbClr val="002060"/>
                </a:solidFill>
              </a:rPr>
              <a:t>могут увидеть расписание, оценки ребенка по разным предметам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100" b="1" dirty="0" smtClean="0">
                <a:solidFill>
                  <a:srgbClr val="002060"/>
                </a:solidFill>
              </a:rPr>
              <a:t>домашнее задание,  сколько </a:t>
            </a:r>
            <a:r>
              <a:rPr lang="ru-RU" sz="3100" b="1" dirty="0">
                <a:solidFill>
                  <a:srgbClr val="002060"/>
                </a:solidFill>
              </a:rPr>
              <a:t>времени потребует выполнение домашнего задания по каждому </a:t>
            </a:r>
            <a:r>
              <a:rPr lang="ru-RU" sz="3100" b="1" dirty="0" smtClean="0">
                <a:solidFill>
                  <a:srgbClr val="002060"/>
                </a:solidFill>
              </a:rPr>
              <a:t>предмету,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100" b="1" dirty="0" smtClean="0">
                <a:solidFill>
                  <a:srgbClr val="002060"/>
                </a:solidFill>
              </a:rPr>
              <a:t>какую </a:t>
            </a:r>
            <a:r>
              <a:rPr lang="ru-RU" sz="3100" b="1" dirty="0">
                <a:solidFill>
                  <a:srgbClr val="002060"/>
                </a:solidFill>
              </a:rPr>
              <a:t>тему проходили на каждом из уроков, </a:t>
            </a:r>
            <a:r>
              <a:rPr lang="ru-RU" sz="3100" b="1" dirty="0" smtClean="0">
                <a:solidFill>
                  <a:srgbClr val="002060"/>
                </a:solidFill>
              </a:rPr>
              <a:t>в </a:t>
            </a:r>
            <a:r>
              <a:rPr lang="ru-RU" sz="3100" b="1" dirty="0">
                <a:solidFill>
                  <a:srgbClr val="002060"/>
                </a:solidFill>
              </a:rPr>
              <a:t>какой форме проходило то или иное занятие (очной, дистанционной). </a:t>
            </a:r>
            <a:br>
              <a:rPr lang="ru-RU" sz="3100" b="1" dirty="0">
                <a:solidFill>
                  <a:srgbClr val="002060"/>
                </a:solidFill>
              </a:rPr>
            </a:br>
            <a:endParaRPr lang="ru-RU" sz="31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3100" b="1" dirty="0">
                <a:solidFill>
                  <a:srgbClr val="002060"/>
                </a:solidFill>
              </a:rPr>
              <a:t>Наведя курсор на оценку ребенка в электронном дневнике, можно увидеть, за что он ее получил: за домашнюю или классную работу, контрольную или реферат. У учителя есть возможность прикрепить к оценке комментарий и объяснить, почему он поставил тот или иной балл, порекомендовать подтянуть ребенка по какой-то теме</a:t>
            </a:r>
            <a:r>
              <a:rPr lang="ru-RU" sz="3100" b="1" dirty="0" smtClean="0">
                <a:solidFill>
                  <a:srgbClr val="00206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100" b="1" dirty="0">
                <a:solidFill>
                  <a:srgbClr val="002060"/>
                </a:solidFill>
              </a:rPr>
              <a:t>доступна ведомость с оценками за любой нужный </a:t>
            </a:r>
            <a:r>
              <a:rPr lang="ru-RU" sz="3100" b="1" dirty="0" smtClean="0">
                <a:solidFill>
                  <a:srgbClr val="002060"/>
                </a:solidFill>
              </a:rPr>
              <a:t>период</a:t>
            </a:r>
            <a:r>
              <a:rPr lang="ru-RU" sz="3100" b="1" dirty="0">
                <a:solidFill>
                  <a:srgbClr val="002060"/>
                </a:solidFill>
              </a:rPr>
              <a:t>: неделю, месяц, четверть, полугодие, год. Система сама высчитывает средний балл ученика, исходя из его текущих оценок. </a:t>
            </a:r>
            <a:r>
              <a:rPr lang="ru-RU" sz="3100" b="1" dirty="0" smtClean="0">
                <a:solidFill>
                  <a:srgbClr val="002060"/>
                </a:solidFill>
              </a:rPr>
              <a:t>Могут </a:t>
            </a:r>
            <a:r>
              <a:rPr lang="ru-RU" sz="3100" b="1" dirty="0">
                <a:solidFill>
                  <a:srgbClr val="002060"/>
                </a:solidFill>
              </a:rPr>
              <a:t>сравнить его с оценкой, выставленной учителем, к примеру, за четверть.</a:t>
            </a:r>
            <a:br>
              <a:rPr lang="ru-RU" sz="3100" b="1" dirty="0">
                <a:solidFill>
                  <a:srgbClr val="002060"/>
                </a:solidFill>
              </a:rPr>
            </a:br>
            <a:endParaRPr lang="ru-RU" sz="31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3100" b="1" dirty="0" smtClean="0">
                <a:solidFill>
                  <a:srgbClr val="002060"/>
                </a:solidFill>
              </a:rPr>
              <a:t>есть </a:t>
            </a:r>
            <a:r>
              <a:rPr lang="ru-RU" sz="3100" b="1" dirty="0">
                <a:solidFill>
                  <a:srgbClr val="002060"/>
                </a:solidFill>
              </a:rPr>
              <a:t>возможность обмениваться сообщениями с учителями, администрацией, родителями, учениками</a:t>
            </a:r>
          </a:p>
        </p:txBody>
      </p:sp>
    </p:spTree>
    <p:extLst>
      <p:ext uri="{BB962C8B-B14F-4D97-AF65-F5344CB8AC3E}">
        <p14:creationId xmlns:p14="http://schemas.microsoft.com/office/powerpoint/2010/main" val="45021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Зачем «</a:t>
            </a:r>
            <a:r>
              <a:rPr lang="ru-RU" b="1" dirty="0" err="1" smtClean="0">
                <a:solidFill>
                  <a:srgbClr val="C00000"/>
                </a:solidFill>
              </a:rPr>
              <a:t>ЭПОС.Школа</a:t>
            </a:r>
            <a:r>
              <a:rPr lang="ru-RU" b="1" dirty="0" smtClean="0">
                <a:solidFill>
                  <a:srgbClr val="C00000"/>
                </a:solidFill>
              </a:rPr>
              <a:t>» ученикам?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</a:rPr>
              <a:t>Ученики </a:t>
            </a:r>
            <a:r>
              <a:rPr lang="ru-RU" b="1" dirty="0">
                <a:solidFill>
                  <a:srgbClr val="002060"/>
                </a:solidFill>
              </a:rPr>
              <a:t>могут смотреть и скачивать материалы, которые учителя прикрепили к урокам и домашним </a:t>
            </a:r>
            <a:r>
              <a:rPr lang="ru-RU" b="1" dirty="0" smtClean="0">
                <a:solidFill>
                  <a:srgbClr val="002060"/>
                </a:solidFill>
              </a:rPr>
              <a:t>заданиям.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Это </a:t>
            </a:r>
            <a:r>
              <a:rPr lang="ru-RU" b="1" dirty="0">
                <a:solidFill>
                  <a:srgbClr val="002060"/>
                </a:solidFill>
              </a:rPr>
              <a:t>могут быть текстовые документы, </a:t>
            </a:r>
            <a:r>
              <a:rPr lang="ru-RU" b="1" dirty="0" smtClean="0">
                <a:solidFill>
                  <a:srgbClr val="002060"/>
                </a:solidFill>
              </a:rPr>
              <a:t>электронные учебники,      презентации</a:t>
            </a:r>
            <a:r>
              <a:rPr lang="ru-RU" b="1" dirty="0">
                <a:solidFill>
                  <a:srgbClr val="002060"/>
                </a:solidFill>
              </a:rPr>
              <a:t>, видеоролики. 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</a:rPr>
              <a:t>Выполнив </a:t>
            </a:r>
            <a:r>
              <a:rPr lang="ru-RU" b="1" dirty="0">
                <a:solidFill>
                  <a:srgbClr val="002060"/>
                </a:solidFill>
              </a:rPr>
              <a:t>задания, школьники </a:t>
            </a:r>
            <a:r>
              <a:rPr lang="ru-RU" b="1" dirty="0" smtClean="0">
                <a:solidFill>
                  <a:srgbClr val="002060"/>
                </a:solidFill>
              </a:rPr>
              <a:t>могут </a:t>
            </a:r>
            <a:r>
              <a:rPr lang="ru-RU" b="1" dirty="0">
                <a:solidFill>
                  <a:srgbClr val="002060"/>
                </a:solidFill>
              </a:rPr>
              <a:t>отправить их на </a:t>
            </a:r>
            <a:r>
              <a:rPr lang="ru-RU" b="1" dirty="0" smtClean="0">
                <a:solidFill>
                  <a:srgbClr val="002060"/>
                </a:solidFill>
              </a:rPr>
              <a:t>проверку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</a:rPr>
              <a:t>Школьники </a:t>
            </a:r>
            <a:r>
              <a:rPr lang="ru-RU" b="1" dirty="0">
                <a:solidFill>
                  <a:srgbClr val="002060"/>
                </a:solidFill>
              </a:rPr>
              <a:t>могут посмотреть расписание, свои оценки за разные периоды, тематические </a:t>
            </a:r>
            <a:r>
              <a:rPr lang="ru-RU" b="1" dirty="0" smtClean="0">
                <a:solidFill>
                  <a:srgbClr val="002060"/>
                </a:solidFill>
              </a:rPr>
              <a:t>планы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</a:rPr>
              <a:t>Могут вести переписку с учителем посредством чата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74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308</Words>
  <Application>Microsoft Office PowerPoint</Application>
  <PresentationFormat>Широкоэкранный</PresentationFormat>
  <Paragraphs>46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Arial Unicode MS</vt:lpstr>
      <vt:lpstr>Calibri</vt:lpstr>
      <vt:lpstr>Calibri Light</vt:lpstr>
      <vt:lpstr>Old English Text MT</vt:lpstr>
      <vt:lpstr>Wingdings</vt:lpstr>
      <vt:lpstr>Тема Office</vt:lpstr>
      <vt:lpstr> Задачи  электронных дневников и журналов</vt:lpstr>
      <vt:lpstr>ВОЗМОЖНОСТИ ЭПОС. ШКОЛА  ДЛЯ УЧАСТНИКОВ ПРОЦЕССА</vt:lpstr>
      <vt:lpstr>Зачем «ЭПОС.Школа» родителям? </vt:lpstr>
      <vt:lpstr>Зачем «ЭПОС.Школа» ученикам?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 ЭДиЖ</dc:title>
  <dc:creator>Наталья Владимировна Марчук</dc:creator>
  <cp:lastModifiedBy>Светлана Анатольевна Репникова</cp:lastModifiedBy>
  <cp:revision>2</cp:revision>
  <dcterms:created xsi:type="dcterms:W3CDTF">2020-12-03T13:27:46Z</dcterms:created>
  <dcterms:modified xsi:type="dcterms:W3CDTF">2020-12-04T03:29:25Z</dcterms:modified>
</cp:coreProperties>
</file>